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4460" r:id="rId2"/>
    <p:sldId id="4454" r:id="rId3"/>
    <p:sldId id="259" r:id="rId4"/>
    <p:sldId id="4455" r:id="rId5"/>
    <p:sldId id="257" r:id="rId6"/>
    <p:sldId id="261" r:id="rId7"/>
    <p:sldId id="4450" r:id="rId8"/>
    <p:sldId id="4456" r:id="rId9"/>
    <p:sldId id="4459" r:id="rId10"/>
    <p:sldId id="256" r:id="rId11"/>
    <p:sldId id="4469" r:id="rId12"/>
    <p:sldId id="4470" r:id="rId13"/>
    <p:sldId id="4471" r:id="rId14"/>
    <p:sldId id="264" r:id="rId15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9" autoAdjust="0"/>
    <p:restoredTop sz="94231"/>
  </p:normalViewPr>
  <p:slideViewPr>
    <p:cSldViewPr>
      <p:cViewPr varScale="1">
        <p:scale>
          <a:sx n="131" d="100"/>
          <a:sy n="131" d="100"/>
        </p:scale>
        <p:origin x="176" y="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003F8-758C-6740-93E2-9E784E08F39B}" type="datetimeFigureOut">
              <a:rPr kumimoji="1" lang="zh-TW" altLang="en-US" smtClean="0"/>
              <a:t>2025/1/17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5302F-24F3-8642-8AED-F7A57D5F0F9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2286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297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663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14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15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539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85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749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64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16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520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878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8FA205E-8708-4CA2-80B8-FF7450095D72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C699FE9-FB38-4C09-8DA9-15A9F4AF51FA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>
          <a:xfrm>
            <a:off x="628650" y="768927"/>
            <a:ext cx="7767638" cy="38757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0" baseline="0">
                <a:solidFill>
                  <a:schemeClr val="bg1"/>
                </a:solidFill>
                <a:effectLst>
                  <a:outerShdw blurRad="50800" dist="50800" dir="2700000" algn="tl">
                    <a:schemeClr val="tx1">
                      <a:lumMod val="85000"/>
                      <a:lumOff val="15000"/>
                    </a:scheme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3429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6858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0287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3716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27676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8FA205E-8708-4CA2-80B8-FF7450095D72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C699FE9-FB38-4C09-8DA9-15A9F4AF51FA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>
          <a:xfrm>
            <a:off x="628651" y="2043110"/>
            <a:ext cx="7767638" cy="28414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0" baseline="0">
                <a:solidFill>
                  <a:schemeClr val="bg1"/>
                </a:solidFill>
                <a:effectLst>
                  <a:outerShdw blurRad="50800" dist="50800" dir="2700000" algn="tl">
                    <a:schemeClr val="tx1">
                      <a:lumMod val="85000"/>
                      <a:lumOff val="15000"/>
                    </a:scheme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3429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6858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0287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3716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628651" y="839755"/>
            <a:ext cx="7767638" cy="727496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300" b="1" baseline="0">
                <a:solidFill>
                  <a:schemeClr val="bg1"/>
                </a:solidFill>
                <a:effectLst>
                  <a:outerShdw blurRad="50800" dist="63500" dir="2700000" algn="tl">
                    <a:schemeClr val="tx1">
                      <a:lumMod val="95000"/>
                      <a:lumOff val="5000"/>
                    </a:scheme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342900" indent="0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685800" indent="0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28700" indent="0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 marL="1371600" indent="0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45308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8FA205E-8708-4CA2-80B8-FF7450095D72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C699FE9-FB38-4C09-8DA9-15A9F4AF51FA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>
          <a:xfrm>
            <a:off x="628651" y="768927"/>
            <a:ext cx="7767638" cy="38757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700" baseline="0">
                <a:solidFill>
                  <a:schemeClr val="bg1"/>
                </a:solidFill>
                <a:effectLst>
                  <a:outerShdw blurRad="50800" dist="50800" dir="2700000" algn="tl">
                    <a:schemeClr val="tx1">
                      <a:lumMod val="85000"/>
                      <a:lumOff val="15000"/>
                    </a:scheme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3429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6858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0287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37160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433894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91074" y="1676400"/>
            <a:ext cx="7380515" cy="17907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4500" b="1" baseline="0">
                <a:solidFill>
                  <a:schemeClr val="bg1"/>
                </a:solidFill>
                <a:effectLst>
                  <a:outerShdw blurRad="63500" dist="635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50393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E095-CCE6-4944-B7F5-5B4B7FC69F8A}" type="datetimeFigureOut">
              <a:rPr lang="zh-TW" altLang="en-US" smtClean="0"/>
              <a:t>2025/1/17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1AA1B-9373-47EA-AA2D-6A992E41BB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924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8" r:id="rId12"/>
    <p:sldLayoutId id="2147483699" r:id="rId13"/>
    <p:sldLayoutId id="2147483700" r:id="rId14"/>
    <p:sldLayoutId id="2147483701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KJtftwfqmg?si=KWMw7ky9f9y7u15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DD8E4-5C05-1877-8E3F-E6972A946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A390F773-82BC-1D0A-81AF-97D0A0058D80}"/>
              </a:ext>
            </a:extLst>
          </p:cNvPr>
          <p:cNvSpPr txBox="1"/>
          <p:nvPr/>
        </p:nvSpPr>
        <p:spPr>
          <a:xfrm>
            <a:off x="2915816" y="1923678"/>
            <a:ext cx="3843054" cy="82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異象：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4G ?</a:t>
            </a:r>
          </a:p>
        </p:txBody>
      </p:sp>
    </p:spTree>
    <p:extLst>
      <p:ext uri="{BB962C8B-B14F-4D97-AF65-F5344CB8AC3E}">
        <p14:creationId xmlns:p14="http://schemas.microsoft.com/office/powerpoint/2010/main" val="395373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018E5-FB72-0F21-A432-7060DE38D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37DD875A-2168-3432-98D7-C09154296D48}"/>
              </a:ext>
            </a:extLst>
          </p:cNvPr>
          <p:cNvSpPr txBox="1"/>
          <p:nvPr/>
        </p:nvSpPr>
        <p:spPr>
          <a:xfrm>
            <a:off x="656938" y="425634"/>
            <a:ext cx="8107472" cy="431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異象：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4G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•Great Return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 大回歸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•Great Unity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 大合一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•Great Harvest 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 大豐收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•Great Breakthrough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 大突破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522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6F6F3A53-51B6-E4A9-028F-41DEA5D097B0}"/>
              </a:ext>
            </a:extLst>
          </p:cNvPr>
          <p:cNvSpPr txBox="1"/>
          <p:nvPr/>
        </p:nvSpPr>
        <p:spPr>
          <a:xfrm>
            <a:off x="1475656" y="2211710"/>
            <a:ext cx="6997570" cy="82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策略：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3H?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、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3V?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、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4S ? </a:t>
            </a:r>
          </a:p>
        </p:txBody>
      </p:sp>
    </p:spTree>
    <p:extLst>
      <p:ext uri="{BB962C8B-B14F-4D97-AF65-F5344CB8AC3E}">
        <p14:creationId xmlns:p14="http://schemas.microsoft.com/office/powerpoint/2010/main" val="286186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682D1B8-5EFE-DA2B-E65E-28D00EFEC985}"/>
              </a:ext>
            </a:extLst>
          </p:cNvPr>
          <p:cNvSpPr txBox="1"/>
          <p:nvPr/>
        </p:nvSpPr>
        <p:spPr>
          <a:xfrm>
            <a:off x="656938" y="963857"/>
            <a:ext cx="8107472" cy="3442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3H (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靈命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)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•Holy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聖潔（對世界）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•Humble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謙卑（對人）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•Hidden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隱藏（對上帝）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71936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C75809CD-9189-C6B6-BEAB-7BC9AD16D8F1}"/>
              </a:ext>
            </a:extLst>
          </p:cNvPr>
          <p:cNvSpPr txBox="1"/>
          <p:nvPr/>
        </p:nvSpPr>
        <p:spPr>
          <a:xfrm>
            <a:off x="648256" y="851268"/>
            <a:ext cx="8107472" cy="431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3Vocation (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事奉領域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)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家庭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職場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堂會</a:t>
            </a:r>
            <a:endParaRPr lang="en-US" altLang="zh-TW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zh-TW" altLang="en-US" sz="45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8535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D0C047F8-5CD7-CC4C-39ED-8748D07E91DD}"/>
              </a:ext>
            </a:extLst>
          </p:cNvPr>
          <p:cNvSpPr txBox="1"/>
          <p:nvPr/>
        </p:nvSpPr>
        <p:spPr>
          <a:xfrm>
            <a:off x="518264" y="674755"/>
            <a:ext cx="8107472" cy="440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4S (</a:t>
            </a:r>
            <a:r>
              <a:rPr lang="zh-TW" altLang="en-US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門徒操練</a:t>
            </a:r>
            <a:r>
              <a:rPr lang="en-US" altLang="zh-TW" sz="45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)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</a:t>
            </a:r>
            <a:r>
              <a:rPr lang="zh-TW" altLang="en-US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福音生活操練：</a:t>
            </a:r>
            <a:endParaRPr lang="en-US" altLang="zh-TW" sz="36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  <a:p>
            <a:pPr indent="233363">
              <a:lnSpc>
                <a:spcPct val="115000"/>
              </a:lnSpc>
              <a:spcAft>
                <a:spcPts val="600"/>
              </a:spcAft>
            </a:pPr>
            <a:r>
              <a:rPr lang="zh-TW" altLang="en-US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愛之語</a:t>
            </a:r>
            <a:r>
              <a:rPr lang="en-US" altLang="zh-TW" sz="3600" b="1" kern="100" dirty="0">
                <a:solidFill>
                  <a:schemeClr val="bg1"/>
                </a:solidFill>
                <a:ea typeface="思源黑體 TWHK Heavy" pitchFamily="34" charset="-120"/>
                <a:cs typeface="Arial Hebrew" pitchFamily="2" charset="-79"/>
              </a:rPr>
              <a:t>(</a:t>
            </a:r>
            <a:r>
              <a:rPr lang="zh-TW" altLang="en-US" sz="3600" b="1" kern="100" dirty="0">
                <a:solidFill>
                  <a:schemeClr val="bg1"/>
                </a:solidFill>
                <a:ea typeface="思源黑體 TWHK Heavy" pitchFamily="34" charset="-120"/>
                <a:cs typeface="Arial Hebrew" pitchFamily="2" charset="-79"/>
              </a:rPr>
              <a:t>福音生活化、生活福音化</a:t>
            </a:r>
            <a:r>
              <a:rPr lang="en-US" altLang="zh-TW" sz="3600" b="1" kern="100" dirty="0">
                <a:solidFill>
                  <a:schemeClr val="bg1"/>
                </a:solidFill>
                <a:ea typeface="思源黑體 TWHK Heavy" pitchFamily="34" charset="-120"/>
                <a:cs typeface="Arial Hebrew" pitchFamily="2" charset="-79"/>
              </a:rPr>
              <a:t>)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•QT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•1</a:t>
            </a:r>
            <a:r>
              <a:rPr lang="zh-TW" altLang="en-US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對</a:t>
            </a:r>
            <a:r>
              <a:rPr lang="en-US" altLang="zh-TW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1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altLang="zh-TW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•</a:t>
            </a:r>
            <a:r>
              <a:rPr lang="zh-TW" altLang="en-US" sz="3600" b="1" kern="100" dirty="0">
                <a:solidFill>
                  <a:schemeClr val="bg1"/>
                </a:solidFill>
                <a:latin typeface="思源黑體 TWHK Heavy" pitchFamily="34" charset="-120"/>
                <a:ea typeface="思源黑體 TWHK Heavy" pitchFamily="34" charset="-120"/>
                <a:cs typeface="Arial Hebrew" pitchFamily="2" charset="-79"/>
              </a:rPr>
              <a:t>小組</a:t>
            </a:r>
            <a:endParaRPr lang="zh-TW" altLang="zh-TW" sz="3600" b="1" kern="100" dirty="0">
              <a:solidFill>
                <a:schemeClr val="bg1"/>
              </a:solidFill>
              <a:latin typeface="思源黑體 TWHK Heavy" pitchFamily="34" charset="-120"/>
              <a:ea typeface="思源黑體 TWHK Heavy" pitchFamily="34" charset="-120"/>
              <a:cs typeface="Arial Hebrew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45362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6F404-5FC2-E778-5686-74EEE4DB3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7DFB39-9A0F-F6F0-5DE4-23DAB6711E5B}"/>
              </a:ext>
            </a:extLst>
          </p:cNvPr>
          <p:cNvSpPr txBox="1">
            <a:spLocks/>
          </p:cNvSpPr>
          <p:nvPr/>
        </p:nvSpPr>
        <p:spPr>
          <a:xfrm>
            <a:off x="1691680" y="1757656"/>
            <a:ext cx="6192688" cy="8268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個人工作的事奉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311CEEA-32DA-348A-76D0-D6648CC1CC7F}"/>
              </a:ext>
            </a:extLst>
          </p:cNvPr>
          <p:cNvSpPr txBox="1"/>
          <p:nvPr/>
        </p:nvSpPr>
        <p:spPr>
          <a:xfrm>
            <a:off x="6343771" y="327467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楊寧亞牧師</a:t>
            </a:r>
          </a:p>
        </p:txBody>
      </p:sp>
    </p:spTree>
    <p:extLst>
      <p:ext uri="{BB962C8B-B14F-4D97-AF65-F5344CB8AC3E}">
        <p14:creationId xmlns:p14="http://schemas.microsoft.com/office/powerpoint/2010/main" val="367867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AB4F2-F35F-58D2-A1B2-D8355B9E8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8BFE0B5-BF46-9367-CBC5-84FF8A7BB37C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一、什麼是個人工作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西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1:28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「我們傳揚他，是用諸般的智慧勸誡各人，教導各人，要把各人在基督裡完完全全地引到神面前。」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弗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4:11-13 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「他所賜的有使徒，有先知，有傳福音的，有牧師和教師。為要成全聖徒，各盡其職，建立基督的身體，直等到我們眾人在真道上同歸於一，認識神的兒子，得以長大成人，滿有基督長成的身量。」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個人工作就是透過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1-1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的帶領，把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人帶到上帝面前並且成全他進入基督的身體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574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1D28C-1BAB-737A-52DE-1674E6CCF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ED29C71-0C05-18A4-1264-8B00FC05A1C7}"/>
              </a:ext>
            </a:extLst>
          </p:cNvPr>
          <p:cNvSpPr txBox="1">
            <a:spLocks/>
          </p:cNvSpPr>
          <p:nvPr/>
        </p:nvSpPr>
        <p:spPr>
          <a:xfrm>
            <a:off x="323528" y="627534"/>
            <a:ext cx="8640960" cy="3168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Font typeface="Arial" panose="020B0604020202020204" pitchFamily="34" charset="0"/>
              <a:buNone/>
            </a:pP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二、個人工作的重要性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19088" indent="0"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個人工作是耶穌在地上道成肉身的事奉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個人工作是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最能彰顯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道成肉身的事奉</a:t>
            </a:r>
            <a:endParaRPr lang="en-US" altLang="zh-TW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個人工作可以存到永恆</a:t>
            </a:r>
          </a:p>
        </p:txBody>
      </p:sp>
    </p:spTree>
    <p:extLst>
      <p:ext uri="{BB962C8B-B14F-4D97-AF65-F5344CB8AC3E}">
        <p14:creationId xmlns:p14="http://schemas.microsoft.com/office/powerpoint/2010/main" val="146060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1995686"/>
            <a:ext cx="6400800" cy="1314450"/>
          </a:xfrm>
        </p:spPr>
        <p:txBody>
          <a:bodyPr>
            <a:normAutofit/>
          </a:bodyPr>
          <a:lstStyle/>
          <a:p>
            <a:r>
              <a:rPr lang="zh-TW" altLang="en-US" sz="4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小組長</a:t>
            </a:r>
            <a:r>
              <a:rPr lang="zh-TW" altLang="en-US" sz="4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訓練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00409E0-2F9E-0171-6594-A747603FEB90}"/>
              </a:ext>
            </a:extLst>
          </p:cNvPr>
          <p:cNvSpPr txBox="1"/>
          <p:nvPr/>
        </p:nvSpPr>
        <p:spPr>
          <a:xfrm>
            <a:off x="6343771" y="327467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楊寧亞牧師</a:t>
            </a:r>
          </a:p>
        </p:txBody>
      </p:sp>
    </p:spTree>
    <p:extLst>
      <p:ext uri="{BB962C8B-B14F-4D97-AF65-F5344CB8AC3E}">
        <p14:creationId xmlns:p14="http://schemas.microsoft.com/office/powerpoint/2010/main" val="3238103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EF481-F4A1-7B2E-3542-BC149DA24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B5F780-DB59-7649-0ACE-58CA92273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小組長訓練目標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C3484D-D863-0077-EC98-45E4BBCCA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200151"/>
            <a:ext cx="7632848" cy="15876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如何帶領小組聚會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如何牧養小組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8084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C7D08-3AC7-00D7-73C4-31B216E37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1D3C7F-39F4-AE51-FD87-758E2D98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一、如何帶領小組聚會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?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00C2DC-16B4-FF5A-973F-2B34DC3E4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200151"/>
            <a:ext cx="7632848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控制時間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把握方向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引起討論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適時結論</a:t>
            </a:r>
          </a:p>
        </p:txBody>
      </p:sp>
    </p:spTree>
    <p:extLst>
      <p:ext uri="{BB962C8B-B14F-4D97-AF65-F5344CB8AC3E}">
        <p14:creationId xmlns:p14="http://schemas.microsoft.com/office/powerpoint/2010/main" val="3922173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2E561-464E-0358-DF21-53EFCE6DC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D0E24C-DE9B-426D-BB50-2D0AADF97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二、如何牧養小組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?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0365AC-2FB5-95E4-05E2-C310F33D0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200151"/>
            <a:ext cx="7632848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陳守愚弟兄見證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小組牧養的目標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弗</a:t>
            </a:r>
            <a:r>
              <a:rPr lang="en-US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4:11-13</a:t>
            </a:r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「祂所賜的，有使徒，有先知，有傳福音的，有牧師和教師，為要成全聖徒，各盡其職，建立基督的身體，直等到我們眾人在真道上同歸於一，認識上帝的兒子，得以長大成人，滿有基督長成的身量。」</a:t>
            </a:r>
            <a:endParaRPr lang="en-US" altLang="zh-TW" sz="1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①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先知：神的話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②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祭司：神的愛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③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君王：神的權柄能力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956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239602"/>
            <a:ext cx="8229600" cy="2376264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陳守愚弟兄見證</a:t>
            </a:r>
            <a:r>
              <a:rPr lang="en-US" altLang="zh-TW" sz="32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(18:40)</a:t>
            </a:r>
            <a:b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https://youtu.be/kKJtftwfqmg?si=KWMw7ky9f9y7u15t</a:t>
            </a:r>
            <a:b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br>
              <a:rPr lang="en" altLang="zh-TW" sz="1200" dirty="0">
                <a:solidFill>
                  <a:schemeClr val="bg1"/>
                </a:solidFill>
              </a:rPr>
            </a:br>
            <a:b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38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453</Words>
  <Application>Microsoft Macintosh PowerPoint</Application>
  <PresentationFormat>如螢幕大小 (16:9)</PresentationFormat>
  <Paragraphs>53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0" baseType="lpstr">
      <vt:lpstr>思源黑體 TWHK Heavy</vt:lpstr>
      <vt:lpstr>微軟正黑體</vt:lpstr>
      <vt:lpstr>Aptos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小組長訓練目標</vt:lpstr>
      <vt:lpstr>一、如何帶領小組聚會?</vt:lpstr>
      <vt:lpstr>二、如何牧養小組?</vt:lpstr>
      <vt:lpstr>陳守愚弟兄見證(18:40) https://youtu.be/kKJtftwfqmg?si=KWMw7ky9f9y7u15t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第二課 RPG的基本精神</dc:title>
  <dc:creator>simon</dc:creator>
  <cp:lastModifiedBy>神學宣教</cp:lastModifiedBy>
  <cp:revision>74</cp:revision>
  <dcterms:created xsi:type="dcterms:W3CDTF">2022-02-24T09:24:02Z</dcterms:created>
  <dcterms:modified xsi:type="dcterms:W3CDTF">2025-01-17T09:33:50Z</dcterms:modified>
</cp:coreProperties>
</file>